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703" r:id="rId2"/>
    <p:sldId id="256" r:id="rId3"/>
    <p:sldId id="702" r:id="rId4"/>
    <p:sldId id="283" r:id="rId5"/>
    <p:sldId id="695" r:id="rId6"/>
    <p:sldId id="622" r:id="rId7"/>
    <p:sldId id="624" r:id="rId8"/>
    <p:sldId id="625" r:id="rId9"/>
    <p:sldId id="626" r:id="rId10"/>
    <p:sldId id="627" r:id="rId11"/>
    <p:sldId id="667" r:id="rId12"/>
    <p:sldId id="338" r:id="rId13"/>
    <p:sldId id="701" r:id="rId14"/>
    <p:sldId id="700" r:id="rId15"/>
    <p:sldId id="699" r:id="rId16"/>
    <p:sldId id="698" r:id="rId17"/>
    <p:sldId id="697" r:id="rId18"/>
    <p:sldId id="704" r:id="rId19"/>
    <p:sldId id="64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00C2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89"/>
    <p:restoredTop sz="95897"/>
  </p:normalViewPr>
  <p:slideViewPr>
    <p:cSldViewPr snapToGrid="0" snapToObjects="1">
      <p:cViewPr varScale="1">
        <p:scale>
          <a:sx n="71" d="100"/>
          <a:sy n="71" d="100"/>
        </p:scale>
        <p:origin x="192" y="1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4CEF0-7D6B-6B49-A097-62B6AB7C7F9B}" type="datetimeFigureOut">
              <a:rPr lang="en-US" smtClean="0"/>
              <a:t>4/27/22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E8A885-3913-0941-B699-7E95797C3D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03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16DD95-AF1E-1F40-85A0-93E33C1B55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52CCC9-4409-AD46-BC12-8DC8D31A17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273D4-DF3C-C14A-977A-DE536B56D8DA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11774D1-4299-D546-89EE-C1A274A19C39}" type="slidenum">
              <a:t>4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12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DDE09-A948-1D49-80EC-D2AAB65F4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BBA2E8-61E6-B540-8E24-12AB88576F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E6DD16-8616-E844-AE7A-7BAF4011A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6EF2E-C2D3-A34F-AFFE-42EF98435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D9250-B40D-B34D-BC65-1515A7956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96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DCB72-6CCF-9C43-9459-B4CD76C7F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D9D412-7BA8-D642-B898-0CBA1F7461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6A611-8478-E74E-B202-E1E1EA0E8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412238-4DA6-634C-A7A6-19805A6D9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E6D02-1F37-5045-BF79-1BA17DA7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825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1AED86-A7FD-704A-9D34-F6410BAB53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3DD764-7D9C-0C46-9910-B1B0E39EA7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9F455-2183-3A43-8D4D-1DFFD2155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66F4D-D5AB-E940-ACB6-21496A1B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B0C90-91CD-8245-82E3-ED9092BDF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47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Photo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shutterstock_1815698930 2.34.35 PM.jpg" descr="shutterstock_1815698930 2.34.35 P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07" y="-323824"/>
            <a:ext cx="12509413" cy="75056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Experience Ergoline White.png" descr="Experience Ergoline 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719" y="1957095"/>
            <a:ext cx="8828562" cy="195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wellsystem-white.png" descr="wellsystem-white.png"/>
          <p:cNvPicPr>
            <a:picLocks noChangeAspect="1"/>
          </p:cNvPicPr>
          <p:nvPr/>
        </p:nvPicPr>
        <p:blipFill>
          <a:blip r:embed="rId4"/>
          <a:srcRect r="38587"/>
          <a:stretch>
            <a:fillRect/>
          </a:stretch>
        </p:blipFill>
        <p:spPr>
          <a:xfrm>
            <a:off x="-1915142" y="6015167"/>
            <a:ext cx="1619208" cy="448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white Beauty Angel.png" descr="white Beauty Ange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54410" y="5857391"/>
            <a:ext cx="1471211" cy="1181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Celcius.png" descr="Celciu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253536" y="4601355"/>
            <a:ext cx="731034" cy="899734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1569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41810-EEC1-604A-A3A3-617F6BA3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56B1D-4EBC-7A4D-8B29-71563F18C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61C006-6B0C-DE4D-9C39-06154DEED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A6377-4FDF-604F-94D1-954FC6910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3C145-56CF-7940-BD2F-C64F3253A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5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2893D-7A76-2B48-8F22-4954AA029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563A0-6069-6346-9275-F335CC7BF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EB263-24C2-134E-9A56-B222E5141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A46B34-C1A5-A241-A24E-C213796C9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A3920-A4F5-D64E-9458-1D654009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0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4FDF7-AB70-7B48-969E-8B41A367F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0F68A-2F08-9C44-8BF4-91B1C3F636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8D354F-6D07-E541-88A7-19E9BC7CD7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D9F0C9-3522-084F-9718-535CDDD5A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0435D4-FCE7-F24E-8EE5-A620F2C7B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58111-01E8-E149-8E6E-DEF4C6510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522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1CE79-AB53-2140-B9E6-5140F7D30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AEB9E-D04C-8F47-9E8E-D9C9706E5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E98C1-6DA6-6341-BC94-B37F511C8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61F9F2-9893-C94C-8C34-20377A3490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B143A4-BF05-2347-AF78-9C058EA0C3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6477BC-F834-734F-A807-4EF5E47D2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7E92E2-10B0-3646-916B-96000634A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B20B08-AD4B-5A44-B549-C1D946C48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5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E1199-AB1A-6F48-AABE-CE771CC33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A62653-C59D-6543-85F0-2F48A5F2B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4A992D-7080-4348-988E-F13E2D0A9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B68C1A-0ADE-FC4A-BFE1-0E2E24385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9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A6EEC0-7A11-FF40-A136-0BB563C49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2C2DFC-02EE-6742-9DCB-C4AD9B2E7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ABF99-39EF-8342-BAB7-B859494B4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4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08068-F9F1-3A47-A80A-27C62103B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E1925-03F3-E446-8126-6698B864D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4C37C-459A-7A44-B941-9C61C76B7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C9527-409F-DE45-A1B1-F07A94252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AA217-8850-EC48-8ADF-B6B36C884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45DFC-3F15-4E4B-BCC5-BBA245632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258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0495F-B3D4-864A-BFFA-C8651D1C7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0B6E8-9F7B-9C40-A4C8-58E6B40146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0FC054-D9F2-8547-A7C5-5357009A03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D9E3F-396E-F743-8B98-B5FC893E4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220FD7-56BD-CC44-A8EC-8EA819C81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8102E2-6A14-AA41-B54E-2DEF2E059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6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46E57D-16DE-A544-9E23-7D0C33848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5C6387-C522-124B-9EE0-8C1469B8D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DD82E-90ED-D340-BE91-D8A960BC89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92EC4-ADE9-4141-BBD0-C43BC2664A15}" type="datetimeFigureOut">
              <a:rPr lang="en-US" smtClean="0"/>
              <a:t>4/27/22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657C8-5F29-DC4E-BE66-76639003A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D5544-E0B0-6D45-8E30-7F3F31235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5D0AF-4606-EE44-88F4-A9D827CD85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1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emf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E2B5E4AF-2870-F14C-989B-1F70069EC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" y="0"/>
            <a:ext cx="121821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86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9288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i="1" dirty="0">
                <a:solidFill>
                  <a:srgbClr val="00C2FD"/>
                </a:solidFill>
                <a:latin typeface="Bodoni 72 Oldstyle Book" pitchFamily="2" charset="0"/>
              </a:rPr>
              <a:t>*NEW* </a:t>
            </a:r>
            <a:r>
              <a:rPr lang="en-US" sz="4800" b="1" dirty="0">
                <a:solidFill>
                  <a:srgbClr val="00C2FD"/>
                </a:solidFill>
                <a:latin typeface="Bodoni 72 Oldstyle Book" pitchFamily="2" charset="0"/>
              </a:rPr>
              <a:t> Level 4: Selfie Glow Sunless retail purchase requirements for 2</a:t>
            </a:r>
            <a:r>
              <a:rPr lang="en-US" sz="4800" b="1" i="1" dirty="0">
                <a:solidFill>
                  <a:srgbClr val="00C2FD"/>
                </a:solidFill>
                <a:latin typeface="Bodoni 72 Oldstyle Book" pitchFamily="2" charset="0"/>
              </a:rPr>
              <a:t>5% </a:t>
            </a:r>
            <a:r>
              <a:rPr lang="en-US" sz="4800" b="1" dirty="0">
                <a:solidFill>
                  <a:srgbClr val="00C2FD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2" y="1873404"/>
            <a:ext cx="6704838" cy="3946719"/>
          </a:xfrm>
        </p:spPr>
        <p:txBody>
          <a:bodyPr>
            <a:normAutofit/>
          </a:bodyPr>
          <a:lstStyle/>
          <a:p>
            <a:r>
              <a:rPr lang="en-US" sz="3600" b="1" i="1" dirty="0">
                <a:latin typeface="Bodoni 72 Oldstyle Book" pitchFamily="2" charset="0"/>
              </a:rPr>
              <a:t>The salon must qualify under levels   1-3 of the 5 Star Diamond Rebate Incentive Program in order to qualify.</a:t>
            </a:r>
          </a:p>
          <a:p>
            <a:r>
              <a:rPr lang="en-US" sz="3600" dirty="0">
                <a:solidFill>
                  <a:srgbClr val="00C2FD"/>
                </a:solidFill>
                <a:latin typeface="Bodoni 72 Oldstyle Book" pitchFamily="2" charset="0"/>
              </a:rPr>
              <a:t>The minimum purchase amount of Selfie Glow Sunless retail products must be greater than $500.</a:t>
            </a:r>
          </a:p>
        </p:txBody>
      </p:sp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EDB24344-517D-5B48-9D9E-8BCAF86C4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209" y="2811713"/>
            <a:ext cx="46228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6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9288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i="1" dirty="0">
                <a:solidFill>
                  <a:srgbClr val="00C2FD"/>
                </a:solidFill>
                <a:latin typeface="Bodoni 72 Oldstyle Book" pitchFamily="2" charset="0"/>
              </a:rPr>
              <a:t>	</a:t>
            </a:r>
            <a:r>
              <a:rPr lang="en-US" sz="4800" b="1" i="1" dirty="0">
                <a:solidFill>
                  <a:srgbClr val="FF0000"/>
                </a:solidFill>
                <a:latin typeface="Bodoni 72 Oldstyle Book" pitchFamily="2" charset="0"/>
              </a:rPr>
              <a:t>BONUS LEVEL</a:t>
            </a:r>
            <a: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  <a:t>: Bottle Spiff Incentive for </a:t>
            </a:r>
            <a:b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</a:br>
            <a: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  <a:t>ALL SALONS!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4099" y="1695795"/>
            <a:ext cx="10291974" cy="435207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dirty="0">
                <a:latin typeface="Baskerville" panose="02020502070401020303" pitchFamily="18" charset="0"/>
                <a:ea typeface="Baskerville" panose="02020502070401020303" pitchFamily="18" charset="0"/>
                <a:cs typeface="Apple Chancery" panose="03020702040506060504" pitchFamily="66" charset="-79"/>
              </a:rPr>
              <a:t>Earn even more money back on your lotion purchases from our 4 most popular collections!</a:t>
            </a:r>
          </a:p>
          <a:p>
            <a:pPr marL="0" indent="0">
              <a:buNone/>
            </a:pPr>
            <a:endParaRPr lang="en-US" sz="3600" b="1" i="1" dirty="0">
              <a:solidFill>
                <a:srgbClr val="00C2FD"/>
              </a:solidFill>
              <a:latin typeface="Bodoni 72 Oldstyle Book" pitchFamily="2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Color Rush Collection: $0.75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DC Classic Collection: $0.40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Pauly D Collection: $0.25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Soho Collection: $0.20 per bottle</a:t>
            </a:r>
          </a:p>
          <a:p>
            <a:pPr marL="0" indent="0" algn="ctr">
              <a:buNone/>
            </a:pPr>
            <a:endParaRPr lang="en-US" sz="3600" b="1" dirty="0">
              <a:solidFill>
                <a:srgbClr val="FF40FF"/>
              </a:solidFill>
              <a:latin typeface="Bodoni 72 Oldstyle Book" pitchFamily="2" charset="0"/>
            </a:endParaRPr>
          </a:p>
          <a:p>
            <a:pPr marL="0" indent="0" algn="ctr">
              <a:buNone/>
            </a:pPr>
            <a:r>
              <a:rPr lang="en-US" sz="1900" b="1" dirty="0">
                <a:solidFill>
                  <a:srgbClr val="FF0000"/>
                </a:solidFill>
                <a:latin typeface="Bodoni 72 Oldstyle Book" pitchFamily="2" charset="0"/>
              </a:rPr>
              <a:t>**Discontinued products do not qualify**</a:t>
            </a:r>
            <a:endParaRPr lang="en-US" sz="1900" dirty="0">
              <a:solidFill>
                <a:srgbClr val="FF0000"/>
              </a:solidFill>
              <a:latin typeface="Bodoni 72 Oldstyle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687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4D02898-FD90-FA42-B332-2819E9EC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463"/>
          </a:xfrm>
        </p:spPr>
        <p:txBody>
          <a:bodyPr/>
          <a:lstStyle/>
          <a:p>
            <a:pPr algn="ctr"/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 OPPORTUNITIES ALL YEAR!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E5AFCE7-B2AA-2F4A-A40F-E13CE85FD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829" y="1253331"/>
            <a:ext cx="3445331" cy="4537870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sz="5100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Devoted On Demand &amp; Client Support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Register for </a:t>
            </a:r>
            <a:r>
              <a:rPr lang="en-US" sz="3400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exclusive access 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to our on-demand training website!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Devoted On Demand holds a library of all web-based trainings that go over products and sales, customer service, and salon informational videos. </a:t>
            </a:r>
            <a:r>
              <a:rPr lang="en-US" sz="3400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This feature is available 24 hours a day, 7 days a week, 365 days a year! 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The client support section on </a:t>
            </a:r>
            <a:r>
              <a:rPr lang="en-US" sz="3400" b="1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DevotedCreations.com</a:t>
            </a:r>
            <a:r>
              <a:rPr lang="en-US" sz="3400" b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 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gives you access to all things Devoted!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You will be given access to product images, product fact sheets, </a:t>
            </a:r>
            <a:r>
              <a:rPr lang="en-US" sz="3400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powerpoint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 presentations, online training videos, in-room advertising images, model images, logos, salon promotional materials, price guide, training books and incentive programs. </a:t>
            </a:r>
          </a:p>
          <a:p>
            <a:pPr marL="0" indent="0"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B1BD5E2-D98C-924C-B455-04920CE26EC0}"/>
              </a:ext>
            </a:extLst>
          </p:cNvPr>
          <p:cNvSpPr txBox="1">
            <a:spLocks/>
          </p:cNvSpPr>
          <p:nvPr/>
        </p:nvSpPr>
        <p:spPr>
          <a:xfrm>
            <a:off x="4367421" y="1253331"/>
            <a:ext cx="3445330" cy="45378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Interactive Live Web Trainings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Trainings can focus on products and sales, salon basics and social media tactics. 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We work with our salon partners to </a:t>
            </a:r>
            <a:r>
              <a:rPr lang="en-US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customize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our trainings on subjects which are highly requested so we can tailor them to your salon’s needs. </a:t>
            </a:r>
          </a:p>
          <a:p>
            <a:pPr marL="0" indent="0"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8C2C22DE-F765-544D-AA9F-4EF182159E3C}"/>
              </a:ext>
            </a:extLst>
          </p:cNvPr>
          <p:cNvSpPr txBox="1">
            <a:spLocks/>
          </p:cNvSpPr>
          <p:nvPr/>
        </p:nvSpPr>
        <p:spPr>
          <a:xfrm>
            <a:off x="8167841" y="1253330"/>
            <a:ext cx="3445330" cy="453786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300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In Salon Product Trainings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 sessions typically last up to 2 hours and can be </a:t>
            </a:r>
            <a:r>
              <a:rPr lang="en-US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customized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to best suit the needs of your salon. 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No minimum attendance required for salons that have purchased $3000 in Devoted Creations/</a:t>
            </a:r>
            <a:r>
              <a:rPr lang="en-US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Tanovations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products and maintain a 75% shelf presence or greater. </a:t>
            </a:r>
          </a:p>
          <a:p>
            <a:pPr marL="0" indent="0"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C93AA53C-09E1-734A-B3A5-B15590969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46" y="0"/>
            <a:ext cx="118637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96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96C42FB7-A677-3D49-A036-237EEE786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004"/>
            <a:ext cx="12192000" cy="676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02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43FAED7-86D8-6142-9CF2-9E9A60B87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43" y="0"/>
            <a:ext cx="11163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90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lendar&#10;&#10;Description automatically generated">
            <a:extLst>
              <a:ext uri="{FF2B5EF4-FFF2-40B4-BE49-F238E27FC236}">
                <a16:creationId xmlns:a16="http://schemas.microsoft.com/office/drawing/2014/main" id="{29F5EEA6-B1DB-E44E-8DAF-F21AE1119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28" y="0"/>
            <a:ext cx="11615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07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lendar&#10;&#10;Description automatically generated">
            <a:extLst>
              <a:ext uri="{FF2B5EF4-FFF2-40B4-BE49-F238E27FC236}">
                <a16:creationId xmlns:a16="http://schemas.microsoft.com/office/drawing/2014/main" id="{75AE7DFC-EEF4-B442-9BDD-8E2F7D81F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908" y="0"/>
            <a:ext cx="75721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178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DEB163D0-6E27-5840-80B8-B8CEEB9D8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D87A66-1B13-F041-B22E-CDA438BFB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986" y="519952"/>
            <a:ext cx="3886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30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FE708917-8B26-914F-9360-AA8DAAE962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50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4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7F277D-D191-0943-AF18-49BB50A905AF}"/>
              </a:ext>
            </a:extLst>
          </p:cNvPr>
          <p:cNvSpPr txBox="1"/>
          <p:nvPr/>
        </p:nvSpPr>
        <p:spPr>
          <a:xfrm>
            <a:off x="838200" y="557191"/>
            <a:ext cx="10515600" cy="22171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000" b="1" kern="1200" dirty="0">
                <a:solidFill>
                  <a:srgbClr val="FF40FF"/>
                </a:solidFill>
                <a:latin typeface="Zapfino" panose="03030300040707070C03" pitchFamily="66" charset="77"/>
                <a:ea typeface="+mj-ea"/>
                <a:cs typeface="+mj-cs"/>
              </a:rPr>
              <a:t>Meet our Team!</a:t>
            </a:r>
          </a:p>
        </p:txBody>
      </p:sp>
      <p:pic>
        <p:nvPicPr>
          <p:cNvPr id="7" name="Picture 6" descr="A picture containing person, clothing, purple, posing&#10;&#10;Description automatically generated">
            <a:extLst>
              <a:ext uri="{FF2B5EF4-FFF2-40B4-BE49-F238E27FC236}">
                <a16:creationId xmlns:a16="http://schemas.microsoft.com/office/drawing/2014/main" id="{FB94CDCA-4F4D-884E-A5D5-E27E3493A7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17116"/>
          <a:stretch/>
        </p:blipFill>
        <p:spPr>
          <a:xfrm>
            <a:off x="2526991" y="2343932"/>
            <a:ext cx="2255462" cy="3155238"/>
          </a:xfrm>
          <a:prstGeom prst="rect">
            <a:avLst/>
          </a:prstGeom>
        </p:spPr>
      </p:pic>
      <p:pic>
        <p:nvPicPr>
          <p:cNvPr id="9" name="Picture 8" descr="A person with blonde hair&#10;&#10;Description automatically generated with medium confidence">
            <a:extLst>
              <a:ext uri="{FF2B5EF4-FFF2-40B4-BE49-F238E27FC236}">
                <a16:creationId xmlns:a16="http://schemas.microsoft.com/office/drawing/2014/main" id="{B5249837-98A8-3943-9226-DB79CCDB4D6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24" r="-3" b="30072"/>
          <a:stretch/>
        </p:blipFill>
        <p:spPr>
          <a:xfrm>
            <a:off x="9773461" y="2343932"/>
            <a:ext cx="2255462" cy="3155238"/>
          </a:xfrm>
          <a:prstGeom prst="rect">
            <a:avLst/>
          </a:prstGeom>
        </p:spPr>
      </p:pic>
      <p:pic>
        <p:nvPicPr>
          <p:cNvPr id="5" name="Picture 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220CCDA-D803-1C4A-AB9C-8FA7B73FB3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15" r="-1" b="-1"/>
          <a:stretch/>
        </p:blipFill>
        <p:spPr>
          <a:xfrm>
            <a:off x="7357971" y="2343932"/>
            <a:ext cx="2255462" cy="3155238"/>
          </a:xfrm>
          <a:prstGeom prst="rect">
            <a:avLst/>
          </a:prstGeom>
        </p:spPr>
      </p:pic>
      <p:pic>
        <p:nvPicPr>
          <p:cNvPr id="4" name="Picture 3" descr="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D53ABD30-EDA9-E34C-B6D7-2627F36D9C0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646" r="-1" b="-1"/>
          <a:stretch/>
        </p:blipFill>
        <p:spPr>
          <a:xfrm>
            <a:off x="139301" y="2343932"/>
            <a:ext cx="2255462" cy="3155238"/>
          </a:xfrm>
          <a:prstGeom prst="rect">
            <a:avLst/>
          </a:prstGeom>
        </p:spPr>
      </p:pic>
      <p:pic>
        <p:nvPicPr>
          <p:cNvPr id="3" name="Picture 2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7A4B8090-FAFA-DB44-B3B2-2F37EC7C0A0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" b="1028"/>
          <a:stretch/>
        </p:blipFill>
        <p:spPr>
          <a:xfrm>
            <a:off x="4966744" y="2343932"/>
            <a:ext cx="2255462" cy="31552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482C86F-D373-194E-95C7-4FE3561C45C5}"/>
              </a:ext>
            </a:extLst>
          </p:cNvPr>
          <p:cNvSpPr txBox="1"/>
          <p:nvPr/>
        </p:nvSpPr>
        <p:spPr>
          <a:xfrm>
            <a:off x="2526991" y="5597688"/>
            <a:ext cx="24291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Lisa Saavedra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Director of Brand Development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2F3DB0-FA99-9249-BE97-5185E8E4383E}"/>
              </a:ext>
            </a:extLst>
          </p:cNvPr>
          <p:cNvSpPr txBox="1"/>
          <p:nvPr/>
        </p:nvSpPr>
        <p:spPr>
          <a:xfrm>
            <a:off x="4962173" y="5597688"/>
            <a:ext cx="224110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Bailey Johnson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Social Content Coordinator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6D9E0C-21D0-504B-B68F-6C684871A28F}"/>
              </a:ext>
            </a:extLst>
          </p:cNvPr>
          <p:cNvSpPr txBox="1"/>
          <p:nvPr/>
        </p:nvSpPr>
        <p:spPr>
          <a:xfrm>
            <a:off x="7357970" y="5597687"/>
            <a:ext cx="224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Megan Racine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International Sales Trainer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9C2F0F-9156-014F-B0F4-D48813E64B89}"/>
              </a:ext>
            </a:extLst>
          </p:cNvPr>
          <p:cNvSpPr txBox="1"/>
          <p:nvPr/>
        </p:nvSpPr>
        <p:spPr>
          <a:xfrm>
            <a:off x="9773461" y="5597688"/>
            <a:ext cx="224110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Alex Zeedyk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Client Relations &amp; Support Specialist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B1BBB-EF98-2340-BB07-955667AE892A}"/>
              </a:ext>
            </a:extLst>
          </p:cNvPr>
          <p:cNvSpPr txBox="1"/>
          <p:nvPr/>
        </p:nvSpPr>
        <p:spPr>
          <a:xfrm>
            <a:off x="215357" y="5597688"/>
            <a:ext cx="224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Bodoni 72 Book" pitchFamily="2" charset="0"/>
              </a:rPr>
              <a:t>Lewis Henry</a:t>
            </a:r>
          </a:p>
          <a:p>
            <a:pPr algn="ctr"/>
            <a:r>
              <a:rPr lang="en-US" sz="1600" dirty="0">
                <a:latin typeface="Bodoni 72 Book" pitchFamily="2" charset="0"/>
              </a:rPr>
              <a:t>President</a:t>
            </a:r>
          </a:p>
        </p:txBody>
      </p:sp>
    </p:spTree>
    <p:extLst>
      <p:ext uri="{BB962C8B-B14F-4D97-AF65-F5344CB8AC3E}">
        <p14:creationId xmlns:p14="http://schemas.microsoft.com/office/powerpoint/2010/main" val="3593135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id="{806EA8B6-8CA4-F343-BB13-EE956484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5862" y="1085290"/>
            <a:ext cx="6019331" cy="4684174"/>
          </a:xfrm>
          <a:prstGeom prst="rect">
            <a:avLst/>
          </a:prstGeom>
          <a:effectLst/>
        </p:spPr>
      </p:pic>
      <p:pic>
        <p:nvPicPr>
          <p:cNvPr id="8" name="Picture 4" descr="DCHighRes2.png">
            <a:extLst>
              <a:ext uri="{FF2B5EF4-FFF2-40B4-BE49-F238E27FC236}">
                <a16:creationId xmlns:a16="http://schemas.microsoft.com/office/drawing/2014/main" id="{F8E80503-FDA7-144F-9986-B370497B35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651" y="264730"/>
            <a:ext cx="2823164" cy="164111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5" descr="tanovations_line_logo.png">
            <a:extLst>
              <a:ext uri="{FF2B5EF4-FFF2-40B4-BE49-F238E27FC236}">
                <a16:creationId xmlns:a16="http://schemas.microsoft.com/office/drawing/2014/main" id="{964B6BE2-A33D-E447-A081-BE353DADA0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726" y="1983786"/>
            <a:ext cx="4155014" cy="6634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6" descr="supersunnieslogo.png">
            <a:extLst>
              <a:ext uri="{FF2B5EF4-FFF2-40B4-BE49-F238E27FC236}">
                <a16:creationId xmlns:a16="http://schemas.microsoft.com/office/drawing/2014/main" id="{19B7673D-AB15-3244-B730-CFC901EFDC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7266" y="2508944"/>
            <a:ext cx="2066356" cy="153943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60E8CC10-3789-9D4E-90CD-66C7ED7EF5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9445" y="3853826"/>
            <a:ext cx="2066356" cy="124958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8" descr="podz-eyewear-logo.png">
            <a:extLst>
              <a:ext uri="{FF2B5EF4-FFF2-40B4-BE49-F238E27FC236}">
                <a16:creationId xmlns:a16="http://schemas.microsoft.com/office/drawing/2014/main" id="{A415726F-C43A-3B43-9980-A6F28411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920" y="2830820"/>
            <a:ext cx="1872172" cy="102300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F189504C-343B-754E-B645-39744B2E74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807" y="5271522"/>
            <a:ext cx="2951633" cy="13217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60D3D7E6-7456-8744-BFB4-E7D7F7428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30" name="Picture 6" descr="Calendar 12 month icon set color signs for all Vector Image">
            <a:extLst>
              <a:ext uri="{FF2B5EF4-FFF2-40B4-BE49-F238E27FC236}">
                <a16:creationId xmlns:a16="http://schemas.microsoft.com/office/drawing/2014/main" id="{BDB6902E-971F-D143-BE58-CBD1DF113E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08"/>
          <a:stretch/>
        </p:blipFill>
        <p:spPr bwMode="auto">
          <a:xfrm>
            <a:off x="627687" y="453841"/>
            <a:ext cx="7094538" cy="531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phic 10" descr="Checkmark with solid fill">
            <a:extLst>
              <a:ext uri="{FF2B5EF4-FFF2-40B4-BE49-F238E27FC236}">
                <a16:creationId xmlns:a16="http://schemas.microsoft.com/office/drawing/2014/main" id="{DD0199FD-08F1-C344-945A-EA70455E9A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2879" y="720796"/>
            <a:ext cx="914400" cy="914400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F6DAC4A5-AA7A-4A45-B25E-24B6B6BDBE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5343" y="3882189"/>
            <a:ext cx="914400" cy="914400"/>
          </a:xfrm>
          <a:prstGeom prst="rect">
            <a:avLst/>
          </a:prstGeom>
        </p:spPr>
      </p:pic>
      <p:pic>
        <p:nvPicPr>
          <p:cNvPr id="15" name="Graphic 14" descr="Checkmark with solid fill">
            <a:extLst>
              <a:ext uri="{FF2B5EF4-FFF2-40B4-BE49-F238E27FC236}">
                <a16:creationId xmlns:a16="http://schemas.microsoft.com/office/drawing/2014/main" id="{7EB1A9A0-3940-2C48-A2D6-205929AD7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59352" y="3933505"/>
            <a:ext cx="914400" cy="914400"/>
          </a:xfrm>
          <a:prstGeom prst="rect">
            <a:avLst/>
          </a:prstGeom>
        </p:spPr>
      </p:pic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C44D47DB-4DED-1743-AD1E-2BFBD34470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07993" y="2294734"/>
            <a:ext cx="914400" cy="914400"/>
          </a:xfrm>
          <a:prstGeom prst="rect">
            <a:avLst/>
          </a:prstGeom>
        </p:spPr>
      </p:pic>
      <p:pic>
        <p:nvPicPr>
          <p:cNvPr id="17" name="Graphic 16" descr="Checkmark with solid fill">
            <a:extLst>
              <a:ext uri="{FF2B5EF4-FFF2-40B4-BE49-F238E27FC236}">
                <a16:creationId xmlns:a16="http://schemas.microsoft.com/office/drawing/2014/main" id="{FB7C37E8-3FF8-A64E-B7E1-AC7D6DE43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43888" y="2254629"/>
            <a:ext cx="914400" cy="914400"/>
          </a:xfrm>
          <a:prstGeom prst="rect">
            <a:avLst/>
          </a:prstGeom>
        </p:spPr>
      </p:pic>
      <p:pic>
        <p:nvPicPr>
          <p:cNvPr id="18" name="Graphic 17" descr="Checkmark with solid fill">
            <a:extLst>
              <a:ext uri="{FF2B5EF4-FFF2-40B4-BE49-F238E27FC236}">
                <a16:creationId xmlns:a16="http://schemas.microsoft.com/office/drawing/2014/main" id="{338FADF3-968A-1740-B751-065ED356B7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31078" y="720796"/>
            <a:ext cx="914400" cy="914400"/>
          </a:xfrm>
          <a:prstGeom prst="rect">
            <a:avLst/>
          </a:prstGeom>
        </p:spPr>
      </p:pic>
      <p:pic>
        <p:nvPicPr>
          <p:cNvPr id="19" name="Graphic 18" descr="Checkmark with solid fill">
            <a:extLst>
              <a:ext uri="{FF2B5EF4-FFF2-40B4-BE49-F238E27FC236}">
                <a16:creationId xmlns:a16="http://schemas.microsoft.com/office/drawing/2014/main" id="{BA0234CC-5051-6944-9604-0B37D98C3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59352" y="720796"/>
            <a:ext cx="914400" cy="914400"/>
          </a:xfrm>
          <a:prstGeom prst="rect">
            <a:avLst/>
          </a:prstGeom>
        </p:spPr>
      </p:pic>
      <p:pic>
        <p:nvPicPr>
          <p:cNvPr id="20" name="Graphic 19" descr="Checkmark with solid fill">
            <a:extLst>
              <a:ext uri="{FF2B5EF4-FFF2-40B4-BE49-F238E27FC236}">
                <a16:creationId xmlns:a16="http://schemas.microsoft.com/office/drawing/2014/main" id="{AA3A7EF2-249F-7842-9C1A-2673FC6A4E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03259" y="720796"/>
            <a:ext cx="914400" cy="9144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9D631CB-C294-2A47-967E-1E188918581A}"/>
              </a:ext>
            </a:extLst>
          </p:cNvPr>
          <p:cNvSpPr txBox="1"/>
          <p:nvPr/>
        </p:nvSpPr>
        <p:spPr>
          <a:xfrm>
            <a:off x="7304353" y="1685640"/>
            <a:ext cx="44495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Baskerville" panose="02020502070401020303" pitchFamily="18" charset="0"/>
                <a:ea typeface="Baskerville" panose="02020502070401020303" pitchFamily="18" charset="0"/>
              </a:rPr>
              <a:t>Start</a:t>
            </a:r>
            <a:endParaRPr lang="en-US" sz="40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3200" dirty="0">
                <a:latin typeface="Baskerville" panose="02020502070401020303" pitchFamily="18" charset="0"/>
                <a:ea typeface="Baskerville" panose="02020502070401020303" pitchFamily="18" charset="0"/>
              </a:rPr>
              <a:t>November 1, 2021</a:t>
            </a:r>
          </a:p>
          <a:p>
            <a:pPr algn="ctr"/>
            <a:endParaRPr lang="en-US" sz="32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endParaRPr lang="en-US" sz="32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sz="4400" dirty="0">
                <a:latin typeface="Baskerville" panose="02020502070401020303" pitchFamily="18" charset="0"/>
                <a:ea typeface="Baskerville" panose="02020502070401020303" pitchFamily="18" charset="0"/>
              </a:rPr>
              <a:t>End</a:t>
            </a:r>
          </a:p>
          <a:p>
            <a:pPr algn="ctr"/>
            <a:r>
              <a:rPr lang="en-US" sz="3200" dirty="0">
                <a:latin typeface="Baskerville" panose="02020502070401020303" pitchFamily="18" charset="0"/>
                <a:ea typeface="Baskerville" panose="02020502070401020303" pitchFamily="18" charset="0"/>
              </a:rPr>
              <a:t>October 31, 2022</a:t>
            </a:r>
          </a:p>
        </p:txBody>
      </p:sp>
      <p:pic>
        <p:nvPicPr>
          <p:cNvPr id="25" name="Graphic 24" descr="Checkmark with solid fill">
            <a:extLst>
              <a:ext uri="{FF2B5EF4-FFF2-40B4-BE49-F238E27FC236}">
                <a16:creationId xmlns:a16="http://schemas.microsoft.com/office/drawing/2014/main" id="{1616671C-14EB-E343-98C6-D4434CE3B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31078" y="3917463"/>
            <a:ext cx="914400" cy="914400"/>
          </a:xfrm>
          <a:prstGeom prst="rect">
            <a:avLst/>
          </a:prstGeom>
        </p:spPr>
      </p:pic>
      <p:pic>
        <p:nvPicPr>
          <p:cNvPr id="26" name="Graphic 25" descr="Checkmark with solid fill">
            <a:extLst>
              <a:ext uri="{FF2B5EF4-FFF2-40B4-BE49-F238E27FC236}">
                <a16:creationId xmlns:a16="http://schemas.microsoft.com/office/drawing/2014/main" id="{CD2F2FA4-E994-8040-982C-035CD714D0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2879" y="3863815"/>
            <a:ext cx="914400" cy="914400"/>
          </a:xfrm>
          <a:prstGeom prst="rect">
            <a:avLst/>
          </a:prstGeom>
        </p:spPr>
      </p:pic>
      <p:pic>
        <p:nvPicPr>
          <p:cNvPr id="27" name="Graphic 26" descr="Checkmark with solid fill">
            <a:extLst>
              <a:ext uri="{FF2B5EF4-FFF2-40B4-BE49-F238E27FC236}">
                <a16:creationId xmlns:a16="http://schemas.microsoft.com/office/drawing/2014/main" id="{4393132B-D315-6E4C-9658-6887CCE508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35343" y="2254629"/>
            <a:ext cx="914400" cy="914400"/>
          </a:xfrm>
          <a:prstGeom prst="rect">
            <a:avLst/>
          </a:prstGeom>
        </p:spPr>
      </p:pic>
      <p:pic>
        <p:nvPicPr>
          <p:cNvPr id="28" name="Graphic 27" descr="Checkmark with solid fill">
            <a:extLst>
              <a:ext uri="{FF2B5EF4-FFF2-40B4-BE49-F238E27FC236}">
                <a16:creationId xmlns:a16="http://schemas.microsoft.com/office/drawing/2014/main" id="{31CF7EC7-B3D1-6640-887F-0C4FB95055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30303" y="22820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95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D13F6-C295-DA40-8F30-2D8CE86F2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pPr algn="ctr"/>
            <a:r>
              <a:rPr lang="en-US" sz="4600" dirty="0">
                <a:latin typeface="Bodoni 72 Oldstyle Book" pitchFamily="2" charset="0"/>
              </a:rPr>
              <a:t>Qualifications &amp; Percentage Breakdown</a:t>
            </a: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E59DB-6DCD-9C41-9C30-EA3F9BE2A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1289" y="851440"/>
            <a:ext cx="6224335" cy="1146334"/>
          </a:xfrm>
          <a:ln w="9525">
            <a:solidFill>
              <a:srgbClr val="FF40FF"/>
            </a:solidFill>
          </a:ln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en-US" sz="4400" dirty="0">
                <a:latin typeface="Bodoni 72 Oldstyle Book" pitchFamily="2" charset="0"/>
              </a:rPr>
              <a:t>Level One: 6% back on all purchases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0DFA26A-0EB3-9640-BC4E-E9E9927234C6}"/>
              </a:ext>
            </a:extLst>
          </p:cNvPr>
          <p:cNvSpPr txBox="1">
            <a:spLocks/>
          </p:cNvSpPr>
          <p:nvPr/>
        </p:nvSpPr>
        <p:spPr>
          <a:xfrm>
            <a:off x="5211286" y="2137149"/>
            <a:ext cx="6224335" cy="1146335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>
                <a:latin typeface="Bodoni 72 Oldstyle Book" pitchFamily="2" charset="0"/>
              </a:rPr>
              <a:t>Level Two: Additional 2% back on advertising*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DAF9F0-70F7-094F-9AD8-009853624CA6}"/>
              </a:ext>
            </a:extLst>
          </p:cNvPr>
          <p:cNvSpPr txBox="1">
            <a:spLocks/>
          </p:cNvSpPr>
          <p:nvPr/>
        </p:nvSpPr>
        <p:spPr>
          <a:xfrm>
            <a:off x="5195436" y="3429000"/>
            <a:ext cx="6224335" cy="1146334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Bodoni 72 Oldstyle Book" pitchFamily="2" charset="0"/>
              </a:rPr>
              <a:t>Level Three: Additional 2% back for eyewear and cleaner*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98413F-E4AB-5F4D-A70D-9901FE409F7A}"/>
              </a:ext>
            </a:extLst>
          </p:cNvPr>
          <p:cNvSpPr txBox="1"/>
          <p:nvPr/>
        </p:nvSpPr>
        <p:spPr>
          <a:xfrm>
            <a:off x="2263331" y="6036356"/>
            <a:ext cx="7662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*The salon must qualify under level 1 to receive qualifications for other parts*</a:t>
            </a:r>
          </a:p>
          <a:p>
            <a:pPr algn="ctr"/>
            <a:r>
              <a:rPr lang="en-US" dirty="0"/>
              <a:t>**The salon must qualify under levels 1-3 to receive qualifications for Sunless**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852A5809-60A6-DC46-A73A-FEF52873BA4D}"/>
              </a:ext>
            </a:extLst>
          </p:cNvPr>
          <p:cNvSpPr txBox="1">
            <a:spLocks/>
          </p:cNvSpPr>
          <p:nvPr/>
        </p:nvSpPr>
        <p:spPr>
          <a:xfrm>
            <a:off x="5195435" y="4714709"/>
            <a:ext cx="6224335" cy="1146334"/>
          </a:xfrm>
          <a:prstGeom prst="rect">
            <a:avLst/>
          </a:prstGeom>
          <a:ln>
            <a:solidFill>
              <a:srgbClr val="FF40FF"/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latin typeface="Bodoni 72 Oldstyle Book" pitchFamily="2" charset="0"/>
              </a:rPr>
              <a:t>Level Four: 25% back for Selfie Glow Sunless Retail purchases**</a:t>
            </a:r>
          </a:p>
        </p:txBody>
      </p:sp>
    </p:spTree>
    <p:extLst>
      <p:ext uri="{BB962C8B-B14F-4D97-AF65-F5344CB8AC3E}">
        <p14:creationId xmlns:p14="http://schemas.microsoft.com/office/powerpoint/2010/main" val="58110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Level 1: Purchase requirements for 6% 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468786"/>
            <a:ext cx="11452302" cy="4351338"/>
          </a:xfrm>
        </p:spPr>
        <p:txBody>
          <a:bodyPr/>
          <a:lstStyle/>
          <a:p>
            <a:r>
              <a:rPr lang="en-US" dirty="0">
                <a:solidFill>
                  <a:srgbClr val="FF40FF"/>
                </a:solidFill>
                <a:latin typeface="Bodoni 72 Oldstyle Book" pitchFamily="2" charset="0"/>
              </a:rPr>
              <a:t>Purchases can only be submitted from during the rebate time period</a:t>
            </a:r>
          </a:p>
          <a:p>
            <a:pPr lvl="1"/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(November 1 – October 31)</a:t>
            </a:r>
          </a:p>
          <a:p>
            <a:r>
              <a:rPr lang="en-US" dirty="0">
                <a:solidFill>
                  <a:srgbClr val="FF40FF"/>
                </a:solidFill>
                <a:latin typeface="Bodoni 72 Oldstyle Book" pitchFamily="2" charset="0"/>
              </a:rPr>
              <a:t>At least 75% of all salon lotion purchases must be of Devoted Creations’ brands </a:t>
            </a:r>
          </a:p>
          <a:p>
            <a:pPr lvl="1"/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(Ed Hardy, </a:t>
            </a:r>
            <a:r>
              <a:rPr lang="en-US" i="1" dirty="0" err="1">
                <a:solidFill>
                  <a:srgbClr val="FF40FF"/>
                </a:solidFill>
                <a:latin typeface="Bodoni 72 Oldstyle Book" pitchFamily="2" charset="0"/>
              </a:rPr>
              <a:t>Tanovations</a:t>
            </a:r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, Devoted Creations) </a:t>
            </a:r>
          </a:p>
          <a:p>
            <a:r>
              <a:rPr lang="en-US" dirty="0">
                <a:solidFill>
                  <a:srgbClr val="FF40FF"/>
                </a:solidFill>
                <a:latin typeface="Bodoni 72 Oldstyle Book" pitchFamily="2" charset="0"/>
              </a:rPr>
              <a:t>The minimum qualified rebate amount must be more than $100.</a:t>
            </a:r>
          </a:p>
        </p:txBody>
      </p:sp>
      <p:pic>
        <p:nvPicPr>
          <p:cNvPr id="5" name="Picture 4" descr="DCHighRes2.png">
            <a:extLst>
              <a:ext uri="{FF2B5EF4-FFF2-40B4-BE49-F238E27FC236}">
                <a16:creationId xmlns:a16="http://schemas.microsoft.com/office/drawing/2014/main" id="{01429724-078C-844E-9874-9A05E280E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929" y="4155826"/>
            <a:ext cx="2823164" cy="164111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5" descr="tanovations_line_logo.png">
            <a:extLst>
              <a:ext uri="{FF2B5EF4-FFF2-40B4-BE49-F238E27FC236}">
                <a16:creationId xmlns:a16="http://schemas.microsoft.com/office/drawing/2014/main" id="{B50D4B27-17A9-4B4B-BA0D-28F43C5057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793" y="4290122"/>
            <a:ext cx="4460101" cy="71214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A097D1-35D6-F14E-853F-FC22056C85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086" y="5009653"/>
            <a:ext cx="4460101" cy="8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26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9717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Level 2: Co-op advertising requirements for additional </a:t>
            </a:r>
            <a:r>
              <a:rPr lang="en-US" sz="4800" b="1" i="1" dirty="0">
                <a:solidFill>
                  <a:srgbClr val="FF40FF"/>
                </a:solidFill>
                <a:latin typeface="Bodoni 72 Oldstyle Book" pitchFamily="2" charset="0"/>
              </a:rPr>
              <a:t>2% </a:t>
            </a:r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873404"/>
            <a:ext cx="6913755" cy="3946719"/>
          </a:xfrm>
        </p:spPr>
        <p:txBody>
          <a:bodyPr>
            <a:normAutofit/>
          </a:bodyPr>
          <a:lstStyle/>
          <a:p>
            <a:r>
              <a:rPr lang="en-US" sz="3200" b="1" i="1" dirty="0">
                <a:latin typeface="Bodoni 72 Oldstyle Book" pitchFamily="2" charset="0"/>
              </a:rPr>
              <a:t>The salon must qualify under part 1 of the 5 Star Diamond Rebate Incentive Program.</a:t>
            </a:r>
          </a:p>
          <a:p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All websites, email blasts and social media posts related to marketing and/or promotions must include the Devoted Creations logo exclusively to any other brands.</a:t>
            </a:r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47D9BBF0-9DED-B74B-9FF7-D5F195D5F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239" y="1395587"/>
            <a:ext cx="4066826" cy="406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54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991" y="375095"/>
            <a:ext cx="7370955" cy="1325563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40FF"/>
                </a:solidFill>
                <a:latin typeface="Bodoni 72 Oldstyle Book" pitchFamily="2" charset="0"/>
              </a:rPr>
              <a:t>Level 3: Eyewear &amp; Cleaner purchase requirements for additional </a:t>
            </a:r>
            <a:r>
              <a:rPr lang="en-US" sz="4000" b="1" i="1" dirty="0">
                <a:solidFill>
                  <a:srgbClr val="FF40FF"/>
                </a:solidFill>
                <a:latin typeface="Bodoni 72 Oldstyle Book" pitchFamily="2" charset="0"/>
              </a:rPr>
              <a:t>2% </a:t>
            </a:r>
            <a:r>
              <a:rPr lang="en-US" sz="4000" b="1" dirty="0">
                <a:solidFill>
                  <a:srgbClr val="FF40FF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873404"/>
            <a:ext cx="6913755" cy="3946719"/>
          </a:xfrm>
        </p:spPr>
        <p:txBody>
          <a:bodyPr>
            <a:normAutofit/>
          </a:bodyPr>
          <a:lstStyle/>
          <a:p>
            <a:r>
              <a:rPr lang="en-US" sz="3200" b="1" i="1" dirty="0">
                <a:latin typeface="Bodoni 72 Oldstyle Book" pitchFamily="2" charset="0"/>
              </a:rPr>
              <a:t>The salon must qualify under part 1 of the 5 Star Diamond Rebate Incentive Program.</a:t>
            </a:r>
          </a:p>
          <a:p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All eyewear and salon cleaner purchases must be exclusively </a:t>
            </a:r>
            <a:r>
              <a:rPr lang="en-US" sz="3200" dirty="0" err="1">
                <a:solidFill>
                  <a:srgbClr val="FF40FF"/>
                </a:solidFill>
                <a:latin typeface="Bodoni 72 Oldstyle Book" pitchFamily="2" charset="0"/>
              </a:rPr>
              <a:t>Podz</a:t>
            </a:r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, </a:t>
            </a:r>
            <a:r>
              <a:rPr lang="en-US" sz="3200" dirty="0" err="1">
                <a:solidFill>
                  <a:srgbClr val="FF40FF"/>
                </a:solidFill>
                <a:latin typeface="Bodoni 72 Oldstyle Book" pitchFamily="2" charset="0"/>
              </a:rPr>
              <a:t>Sunnies</a:t>
            </a:r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 Eyewear and </a:t>
            </a:r>
            <a:r>
              <a:rPr lang="en-US" sz="3200" dirty="0" err="1">
                <a:solidFill>
                  <a:srgbClr val="FF40FF"/>
                </a:solidFill>
                <a:latin typeface="Bodoni 72 Oldstyle Book" pitchFamily="2" charset="0"/>
              </a:rPr>
              <a:t>Lucasol</a:t>
            </a:r>
            <a:r>
              <a:rPr lang="en-US" sz="3200" dirty="0">
                <a:solidFill>
                  <a:srgbClr val="FF40FF"/>
                </a:solidFill>
                <a:latin typeface="Bodoni 72 Oldstyle Book" pitchFamily="2" charset="0"/>
              </a:rPr>
              <a:t> brand products.</a:t>
            </a:r>
          </a:p>
        </p:txBody>
      </p:sp>
      <p:pic>
        <p:nvPicPr>
          <p:cNvPr id="6" name="Picture 6" descr="supersunnieslogo.png">
            <a:extLst>
              <a:ext uri="{FF2B5EF4-FFF2-40B4-BE49-F238E27FC236}">
                <a16:creationId xmlns:a16="http://schemas.microsoft.com/office/drawing/2014/main" id="{FA62ABE3-4EB2-9F4A-A2A5-0D845EE2F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0019" y="4285353"/>
            <a:ext cx="2546355" cy="18970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30F0AE8D-05FA-8F41-952C-3744FABC7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43" y="4353475"/>
            <a:ext cx="2425293" cy="14666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8" descr="podz-eyewear-logo.png">
            <a:extLst>
              <a:ext uri="{FF2B5EF4-FFF2-40B4-BE49-F238E27FC236}">
                <a16:creationId xmlns:a16="http://schemas.microsoft.com/office/drawing/2014/main" id="{D3C45B44-8DF1-2441-8AD6-4867A4666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6767" y="4353475"/>
            <a:ext cx="2195990" cy="119994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 descr="Screen Shot 2017-08-22 at 10.29.42 AM.png">
            <a:extLst>
              <a:ext uri="{FF2B5EF4-FFF2-40B4-BE49-F238E27FC236}">
                <a16:creationId xmlns:a16="http://schemas.microsoft.com/office/drawing/2014/main" id="{8FB8E906-2501-834C-8F84-29A49F7DB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3150" y="1209946"/>
            <a:ext cx="3568331" cy="443810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007914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58331</TotalTime>
  <Words>624</Words>
  <Application>Microsoft Macintosh PowerPoint</Application>
  <PresentationFormat>Widescreen</PresentationFormat>
  <Paragraphs>62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Baskerville</vt:lpstr>
      <vt:lpstr>Bodoni 72 Book</vt:lpstr>
      <vt:lpstr>Bodoni 72 Oldstyle Book</vt:lpstr>
      <vt:lpstr>Calibri</vt:lpstr>
      <vt:lpstr>Calibri Light</vt:lpstr>
      <vt:lpstr>Mongolian Baiti</vt:lpstr>
      <vt:lpstr>Times New Roman</vt:lpstr>
      <vt:lpstr>Zapfino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Qualifications &amp; Percentage Breakdown</vt:lpstr>
      <vt:lpstr>Level 1: Purchase requirements for 6% back</vt:lpstr>
      <vt:lpstr>Level 2: Co-op advertising requirements for additional 2% back</vt:lpstr>
      <vt:lpstr>Level 3: Eyewear &amp; Cleaner purchase requirements for additional 2% back</vt:lpstr>
      <vt:lpstr>*NEW*  Level 4: Selfie Glow Sunless retail purchase requirements for 25% back</vt:lpstr>
      <vt:lpstr> BONUS LEVEL: Bottle Spiff Incentive for  ALL SALONS!</vt:lpstr>
      <vt:lpstr>TRAINING OPPORTUNITIES ALL YEAR!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60</cp:revision>
  <cp:lastPrinted>2021-09-27T13:00:42Z</cp:lastPrinted>
  <dcterms:created xsi:type="dcterms:W3CDTF">2021-07-23T18:55:34Z</dcterms:created>
  <dcterms:modified xsi:type="dcterms:W3CDTF">2022-05-06T16:09:54Z</dcterms:modified>
</cp:coreProperties>
</file>